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5" r:id="rId14"/>
    <p:sldId id="276" r:id="rId15"/>
    <p:sldId id="280" r:id="rId16"/>
    <p:sldId id="277" r:id="rId17"/>
    <p:sldId id="278" r:id="rId18"/>
    <p:sldId id="279" r:id="rId19"/>
    <p:sldId id="268" r:id="rId20"/>
    <p:sldId id="269" r:id="rId21"/>
    <p:sldId id="270" r:id="rId22"/>
    <p:sldId id="271" r:id="rId23"/>
    <p:sldId id="272" r:id="rId24"/>
    <p:sldId id="273" r:id="rId25"/>
    <p:sldId id="274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94"/>
    <p:restoredTop sz="93018"/>
  </p:normalViewPr>
  <p:slideViewPr>
    <p:cSldViewPr snapToGrid="0" snapToObjects="1">
      <p:cViewPr varScale="1">
        <p:scale>
          <a:sx n="114" d="100"/>
          <a:sy n="114" d="100"/>
        </p:scale>
        <p:origin x="192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509C33-11D6-A348-9AE8-2C9F569D02E7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93DC1F-4F3E-A24D-9F91-AD0F984F261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861623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3DC1F-4F3E-A24D-9F91-AD0F984F261E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154171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3DC1F-4F3E-A24D-9F91-AD0F984F261E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56023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3DC1F-4F3E-A24D-9F91-AD0F984F261E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73469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##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3DC1F-4F3E-A24D-9F91-AD0F984F261E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2833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3DC1F-4F3E-A24D-9F91-AD0F984F261E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44990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3DC1F-4F3E-A24D-9F91-AD0F984F261E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02022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3DC1F-4F3E-A24D-9F91-AD0F984F261E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2091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3DC1F-4F3E-A24D-9F91-AD0F984F261E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90739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93DC1F-4F3E-A24D-9F91-AD0F984F261E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0888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45324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259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7622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50176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1764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86581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561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4779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24846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48754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77682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3EE64-33EB-AC47-9F26-CCC3D5B140B4}" type="datetimeFigureOut">
              <a:rPr kumimoji="1" lang="zh-CN" altLang="en-US" smtClean="0"/>
              <a:t>17/12/29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75D129-BD7D-1447-B631-75CCACF02BE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9386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41870" y="278564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2400" b="1" dirty="0" smtClean="0"/>
              <a:t>多项式回归与模型泛化</a:t>
            </a:r>
            <a:endParaRPr kumimoji="1" lang="zh-CN" altLang="en-US" sz="2400" b="1" dirty="0"/>
          </a:p>
        </p:txBody>
      </p:sp>
      <p:sp>
        <p:nvSpPr>
          <p:cNvPr id="7" name="矩形 6"/>
          <p:cNvSpPr/>
          <p:nvPr/>
        </p:nvSpPr>
        <p:spPr>
          <a:xfrm>
            <a:off x="663811" y="1014090"/>
            <a:ext cx="1092230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、使用了多项式回归的技术以后，我们就可以用线性回归的方法来处理非线性的数据了，其实质就是通过已经有的特征的数学表达式（这里是特征的乘积）去构造新的特征；</a:t>
            </a:r>
            <a:endParaRPr kumimoji="1" lang="en-US" altLang="zh-CN" dirty="0"/>
          </a:p>
          <a:p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、测试数据集的意义：判断我们训练出来的模型是不是有很好的泛化能力。我们寻找的模型应该是对测试数据集模型的准确率最高的模型（网格搜索的原理也是这样的）。</a:t>
            </a:r>
            <a:endParaRPr kumimoji="1" lang="en-US" altLang="zh-CN" dirty="0" smtClean="0"/>
          </a:p>
          <a:p>
            <a:r>
              <a:rPr kumimoji="1" lang="en-US" altLang="zh-CN" dirty="0" smtClean="0"/>
              <a:t>3</a:t>
            </a:r>
            <a:r>
              <a:rPr kumimoji="1" lang="zh-CN" altLang="en-US" dirty="0" smtClean="0"/>
              <a:t>、学习曲线：</a:t>
            </a:r>
            <a:r>
              <a:rPr kumimoji="1" lang="zh-CN" altLang="en-US" b="1" dirty="0" smtClean="0">
                <a:solidFill>
                  <a:srgbClr val="FF0000"/>
                </a:solidFill>
              </a:rPr>
              <a:t>随着训练样本的逐渐增多</a:t>
            </a:r>
            <a:r>
              <a:rPr kumimoji="1" lang="zh-CN" altLang="en-US" dirty="0" smtClean="0"/>
              <a:t>，算法训练出的模型的表现能力。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127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79" y="169127"/>
            <a:ext cx="9309100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1785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603" y="256477"/>
            <a:ext cx="11011129" cy="650066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4910254" y="4488586"/>
            <a:ext cx="70252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mtClean="0"/>
              <a:t>还是这样的一组数据，我们使用不同的多项式次数去拟合这组数据。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76446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871" y="253381"/>
            <a:ext cx="5942207" cy="42303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4819" y="2232736"/>
            <a:ext cx="6278601" cy="450198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57871" y="553975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zh-CN" altLang="en-US" smtClean="0"/>
              <a:t>可以看出，次数越高，均方误差越小，得到的拟合曲线越弯曲，能够较多地拟合我们给出的点。那么是不是次数越高就越好呢？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16474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553" y="294733"/>
            <a:ext cx="6934200" cy="595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453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621" y="122663"/>
            <a:ext cx="7159183" cy="664272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7549376" y="5565058"/>
            <a:ext cx="44827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mtClean="0"/>
              <a:t>根据以上的结果，我们知道，次数越高的多项式，虽然在训练数据集上均方误差越来越小，但是在测试数据集上的均方误差大概从 10 次多项式开始就变得越来越差了。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148576" y="1806498"/>
            <a:ext cx="3010829" cy="18957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348974" y="1716617"/>
            <a:ext cx="74155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b="1" smtClean="0">
                <a:solidFill>
                  <a:srgbClr val="FF0000"/>
                </a:solidFill>
              </a:rPr>
              <a:t>使用了测试数据集预测，我们之前都是使用全部的数据集进行预测。</a:t>
            </a:r>
            <a:endParaRPr kumimoji="1"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4661056" y="4515573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smtClean="0">
                <a:solidFill>
                  <a:srgbClr val="FF0000"/>
                </a:solidFill>
              </a:rPr>
              <a:t>不采用。</a:t>
            </a:r>
            <a:endParaRPr kumimoji="1" lang="zh-CN" altLang="en-US" b="1" dirty="0">
              <a:solidFill>
                <a:srgbClr val="FF0000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57700" y="5980556"/>
            <a:ext cx="11079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smtClean="0">
                <a:solidFill>
                  <a:srgbClr val="FF0000"/>
                </a:solidFill>
              </a:rPr>
              <a:t>不采用。</a:t>
            </a:r>
            <a:endParaRPr kumimoji="1" lang="zh-CN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9378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23" y="223025"/>
            <a:ext cx="5459200" cy="6235263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0849" y="223025"/>
            <a:ext cx="8561853" cy="623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9177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50" y="76200"/>
            <a:ext cx="11188700" cy="67056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8603561" y="2307631"/>
            <a:ext cx="272382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u="none" baseline="0" smtClean="0">
                <a:solidFill>
                  <a:srgbClr val="000000"/>
                </a:solidFill>
                <a:latin typeface="Helvetica" charset="0"/>
              </a:rPr>
              <a:t>寻找泛化能力最好的地方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73852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" y="298450"/>
            <a:ext cx="12077700" cy="626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1575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50" y="228600"/>
            <a:ext cx="121031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796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" y="95250"/>
            <a:ext cx="11023600" cy="666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68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818" y="410775"/>
            <a:ext cx="9049688" cy="635218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338047" y="4012178"/>
            <a:ext cx="439270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 smtClean="0"/>
              <a:t>自变量与因变量呈现的函数关系，看起来不是直线关系。看起来像是一条二次曲线。本身，我们的模拟数据的创建，就是一条二次曲线加上了均值为 </a:t>
            </a:r>
            <a:r>
              <a:rPr kumimoji="1" lang="en-US" altLang="zh-CN" dirty="0" smtClean="0"/>
              <a:t>0</a:t>
            </a:r>
            <a:r>
              <a:rPr kumimoji="1" lang="zh-CN" altLang="en-US" dirty="0" smtClean="0"/>
              <a:t> ，方程为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的正态分布的噪音生成的。</a:t>
            </a:r>
            <a:endParaRPr kumimoji="1"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308472" y="226109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mtClean="0"/>
              <a:t>一、什么是多项式回归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0493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2747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26447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92075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08142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09830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8057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760" y="878541"/>
            <a:ext cx="7594247" cy="573741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5056" y="196334"/>
            <a:ext cx="5032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mtClean="0"/>
              <a:t>接下来，我们试着用线性回归来拟合这些数据。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82319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86869" y="120588"/>
            <a:ext cx="115196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smtClean="0"/>
              <a:t>接下来我们试着增加一个特征增加这个特征的方式，是将原有的 </a:t>
            </a:r>
            <a:r>
              <a:rPr kumimoji="1" lang="en-US" altLang="zh-CN" dirty="0" smtClean="0"/>
              <a:t>1 </a:t>
            </a:r>
            <a:r>
              <a:rPr kumimoji="1" lang="zh-CN" altLang="en-US" dirty="0" smtClean="0"/>
              <a:t>个特征的值，平方以后，记为第 </a:t>
            </a:r>
            <a:r>
              <a:rPr kumimoji="1" lang="en-US" altLang="zh-CN" dirty="0" smtClean="0"/>
              <a:t>2 </a:t>
            </a:r>
            <a:r>
              <a:rPr kumimoji="1" lang="zh-CN" altLang="en-US" dirty="0" smtClean="0"/>
              <a:t>个特征。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69" y="648751"/>
            <a:ext cx="7976721" cy="5685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390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46290" y="335881"/>
            <a:ext cx="43604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dirty="0" smtClean="0"/>
              <a:t>二、</a:t>
            </a:r>
            <a:r>
              <a:rPr kumimoji="1" lang="en-US" altLang="zh-CN" dirty="0" err="1" smtClean="0"/>
              <a:t>scikit</a:t>
            </a:r>
            <a:r>
              <a:rPr kumimoji="1" lang="en-US" altLang="zh-CN" dirty="0" smtClean="0"/>
              <a:t>-learn</a:t>
            </a:r>
            <a:r>
              <a:rPr kumimoji="1" lang="zh-CN" altLang="en-US" dirty="0" smtClean="0"/>
              <a:t>中的多项式回归和</a:t>
            </a:r>
            <a:r>
              <a:rPr kumimoji="1" lang="en-US" altLang="zh-CN" dirty="0" smtClean="0"/>
              <a:t>Pipeline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133" y="958850"/>
            <a:ext cx="91567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04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586" y="410736"/>
            <a:ext cx="8648700" cy="40386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47493" y="2040673"/>
            <a:ext cx="5486400" cy="9701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6582394" y="2245370"/>
            <a:ext cx="46474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这 </a:t>
            </a:r>
            <a:r>
              <a:rPr kumimoji="1" lang="en-US" altLang="zh-CN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3</a:t>
            </a:r>
            <a:r>
              <a:rPr kumimoji="1" lang="zh-CN" altLang="en-US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步，是 </a:t>
            </a:r>
            <a:r>
              <a:rPr kumimoji="1" lang="en-US" altLang="zh-CN" b="1" dirty="0" err="1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scikit</a:t>
            </a:r>
            <a:r>
              <a:rPr kumimoji="1" lang="en-US" altLang="zh-CN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-learn</a:t>
            </a:r>
            <a:r>
              <a:rPr kumimoji="1" lang="zh-CN" altLang="en-US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中一直使用的套路。</a:t>
            </a:r>
            <a:endParaRPr kumimoji="1" lang="zh-CN" altLang="en-US" b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586" y="4449336"/>
            <a:ext cx="7912177" cy="2251432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7316593" y="4964513"/>
            <a:ext cx="45483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kumimoji="1" lang="zh-CN" altLang="en-US" dirty="0" smtClean="0">
                <a:solidFill>
                  <a:srgbClr val="FF0000"/>
                </a:solidFill>
              </a:rPr>
              <a:t>第 </a:t>
            </a:r>
            <a:r>
              <a:rPr kumimoji="1" lang="en-US" altLang="zh-CN" dirty="0" smtClean="0">
                <a:solidFill>
                  <a:srgbClr val="FF0000"/>
                </a:solidFill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</a:rPr>
              <a:t> 列，是特征的 </a:t>
            </a:r>
            <a:r>
              <a:rPr kumimoji="1" lang="en-US" altLang="zh-CN" dirty="0" smtClean="0">
                <a:solidFill>
                  <a:srgbClr val="FF0000"/>
                </a:solidFill>
              </a:rPr>
              <a:t>0</a:t>
            </a:r>
            <a:r>
              <a:rPr kumimoji="1" lang="zh-CN" altLang="en-US" dirty="0" smtClean="0">
                <a:solidFill>
                  <a:srgbClr val="FF0000"/>
                </a:solidFill>
              </a:rPr>
              <a:t> 次幂，均为 </a:t>
            </a:r>
            <a:r>
              <a:rPr kumimoji="1" lang="en-US" altLang="zh-CN" dirty="0" smtClean="0">
                <a:solidFill>
                  <a:srgbClr val="FF0000"/>
                </a:solidFill>
              </a:rPr>
              <a:t>1</a:t>
            </a:r>
            <a:r>
              <a:rPr kumimoji="1" lang="zh-CN" altLang="en-US" dirty="0" smtClean="0">
                <a:solidFill>
                  <a:srgbClr val="FF0000"/>
                </a:solidFill>
              </a:rPr>
              <a:t>。</a:t>
            </a:r>
            <a:endParaRPr kumimoji="1" lang="en-US" altLang="zh-CN" dirty="0" smtClean="0">
              <a:solidFill>
                <a:srgbClr val="FF0000"/>
              </a:solidFill>
            </a:endParaRPr>
          </a:p>
          <a:p>
            <a:pPr>
              <a:defRPr/>
            </a:pPr>
            <a:r>
              <a:rPr kumimoji="1" lang="zh-CN" altLang="en-US" dirty="0">
                <a:solidFill>
                  <a:srgbClr val="FF0000"/>
                </a:solidFill>
              </a:rPr>
              <a:t>第 </a:t>
            </a:r>
            <a:r>
              <a:rPr kumimoji="1" lang="en-US" altLang="zh-CN" dirty="0">
                <a:solidFill>
                  <a:srgbClr val="FF0000"/>
                </a:solidFill>
              </a:rPr>
              <a:t>2</a:t>
            </a:r>
            <a:r>
              <a:rPr kumimoji="1" lang="zh-CN" altLang="en-US" dirty="0">
                <a:solidFill>
                  <a:srgbClr val="FF0000"/>
                </a:solidFill>
              </a:rPr>
              <a:t> 列，是特征的 </a:t>
            </a:r>
            <a:r>
              <a:rPr kumimoji="1" lang="en-US" altLang="zh-CN" dirty="0">
                <a:solidFill>
                  <a:srgbClr val="FF0000"/>
                </a:solidFill>
              </a:rPr>
              <a:t>1</a:t>
            </a:r>
            <a:r>
              <a:rPr kumimoji="1" lang="zh-CN" altLang="en-US" dirty="0">
                <a:solidFill>
                  <a:srgbClr val="FF0000"/>
                </a:solidFill>
              </a:rPr>
              <a:t> 次幂，均为特征本身。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zh-CN" altLang="en-US" dirty="0" smtClean="0">
                <a:solidFill>
                  <a:srgbClr val="FF0000"/>
                </a:solidFill>
              </a:rPr>
              <a:t>第 </a:t>
            </a:r>
            <a:r>
              <a:rPr kumimoji="1" lang="en-US" altLang="zh-CN" dirty="0" smtClean="0">
                <a:solidFill>
                  <a:srgbClr val="FF0000"/>
                </a:solidFill>
              </a:rPr>
              <a:t>3</a:t>
            </a:r>
            <a:r>
              <a:rPr kumimoji="1" lang="zh-CN" altLang="en-US" dirty="0" smtClean="0">
                <a:solidFill>
                  <a:srgbClr val="FF0000"/>
                </a:solidFill>
              </a:rPr>
              <a:t> 列，是特征的</a:t>
            </a:r>
            <a:r>
              <a:rPr kumimoji="1" lang="zh-CN" altLang="en-US" baseline="0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baseline="0" dirty="0" smtClean="0">
                <a:solidFill>
                  <a:srgbClr val="FF0000"/>
                </a:solidFill>
              </a:rPr>
              <a:t>2</a:t>
            </a:r>
            <a:r>
              <a:rPr kumimoji="1" lang="zh-CN" altLang="en-US" baseline="0" dirty="0" smtClean="0">
                <a:solidFill>
                  <a:srgbClr val="FF0000"/>
                </a:solidFill>
              </a:rPr>
              <a:t> 次幂（平方）。</a:t>
            </a:r>
            <a:endParaRPr kumimoji="1" lang="en-US" altLang="zh-CN" baseline="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42315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083" y="157706"/>
            <a:ext cx="10009264" cy="652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850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332" y="189569"/>
            <a:ext cx="8580405" cy="647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836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305" y="111512"/>
            <a:ext cx="9145476" cy="642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1029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510</TotalTime>
  <Words>458</Words>
  <Application>Microsoft Macintosh PowerPoint</Application>
  <PresentationFormat>宽屏</PresentationFormat>
  <Paragraphs>30</Paragraphs>
  <Slides>25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DengXian</vt:lpstr>
      <vt:lpstr>DengXian Light</vt:lpstr>
      <vt:lpstr>Helvetica</vt:lpstr>
      <vt:lpstr>Times New Roman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李威</dc:creator>
  <cp:lastModifiedBy>李威</cp:lastModifiedBy>
  <cp:revision>10</cp:revision>
  <dcterms:created xsi:type="dcterms:W3CDTF">2017-12-29T06:46:51Z</dcterms:created>
  <dcterms:modified xsi:type="dcterms:W3CDTF">2017-12-29T15:17:35Z</dcterms:modified>
</cp:coreProperties>
</file>

<file path=docProps/thumbnail.jpeg>
</file>